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7" r:id="rId3"/>
    <p:sldId id="271" r:id="rId4"/>
    <p:sldId id="272" r:id="rId5"/>
    <p:sldId id="273" r:id="rId6"/>
    <p:sldId id="274" r:id="rId7"/>
    <p:sldId id="276" r:id="rId8"/>
    <p:sldId id="275" r:id="rId9"/>
    <p:sldId id="27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9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423B47-7C3F-44DD-AF1E-844CE8736CFB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D4CF953-219E-4B81-BCAB-3F763DA8F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информационно-коммуникационных технологий в логопедической работе с детьми дошкольного </a:t>
            </a:r>
            <a:r>
              <a:rPr lang="ru-RU" dirty="0" smtClean="0"/>
              <a:t>возраста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786190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выполнена учителем–логопедом МБДОУ детского сада № 31 г.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Пензы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Мирошниченко А.А.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454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иагональная полоса 14"/>
          <p:cNvSpPr/>
          <p:nvPr/>
        </p:nvSpPr>
        <p:spPr>
          <a:xfrm rot="17125875">
            <a:off x="3306750" y="922129"/>
            <a:ext cx="576064" cy="72008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56376" y="2132856"/>
            <a:ext cx="490399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4102171" y="206388"/>
            <a:ext cx="1741341" cy="1566428"/>
          </a:xfrm>
          <a:prstGeom prst="sun">
            <a:avLst>
              <a:gd name="adj" fmla="val 1811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-627201" y="2852935"/>
            <a:ext cx="10439357" cy="4289533"/>
          </a:xfrm>
          <a:custGeom>
            <a:avLst/>
            <a:gdLst>
              <a:gd name="connsiteX0" fmla="*/ 659858 w 10439357"/>
              <a:gd name="connsiteY0" fmla="*/ 699257 h 4289533"/>
              <a:gd name="connsiteX1" fmla="*/ 1182372 w 10439357"/>
              <a:gd name="connsiteY1" fmla="*/ 459771 h 4289533"/>
              <a:gd name="connsiteX2" fmla="*/ 1835515 w 10439357"/>
              <a:gd name="connsiteY2" fmla="*/ 764571 h 4289533"/>
              <a:gd name="connsiteX3" fmla="*/ 2314487 w 10439357"/>
              <a:gd name="connsiteY3" fmla="*/ 470657 h 4289533"/>
              <a:gd name="connsiteX4" fmla="*/ 2956744 w 10439357"/>
              <a:gd name="connsiteY4" fmla="*/ 525085 h 4289533"/>
              <a:gd name="connsiteX5" fmla="*/ 3501030 w 10439357"/>
              <a:gd name="connsiteY5" fmla="*/ 383571 h 4289533"/>
              <a:gd name="connsiteX6" fmla="*/ 4034430 w 10439357"/>
              <a:gd name="connsiteY6" fmla="*/ 601285 h 4289533"/>
              <a:gd name="connsiteX7" fmla="*/ 4720230 w 10439357"/>
              <a:gd name="connsiteY7" fmla="*/ 350914 h 4289533"/>
              <a:gd name="connsiteX8" fmla="*/ 4916172 w 10439357"/>
              <a:gd name="connsiteY8" fmla="*/ 579514 h 4289533"/>
              <a:gd name="connsiteX9" fmla="*/ 5438687 w 10439357"/>
              <a:gd name="connsiteY9" fmla="*/ 263828 h 4289533"/>
              <a:gd name="connsiteX10" fmla="*/ 5547544 w 10439357"/>
              <a:gd name="connsiteY10" fmla="*/ 492428 h 4289533"/>
              <a:gd name="connsiteX11" fmla="*/ 6070058 w 10439357"/>
              <a:gd name="connsiteY11" fmla="*/ 220285 h 4289533"/>
              <a:gd name="connsiteX12" fmla="*/ 7104201 w 10439357"/>
              <a:gd name="connsiteY12" fmla="*/ 187628 h 4289533"/>
              <a:gd name="connsiteX13" fmla="*/ 8497572 w 10439357"/>
              <a:gd name="connsiteY13" fmla="*/ 176742 h 4289533"/>
              <a:gd name="connsiteX14" fmla="*/ 9248687 w 10439357"/>
              <a:gd name="connsiteY14" fmla="*/ 448885 h 4289533"/>
              <a:gd name="connsiteX15" fmla="*/ 9727658 w 10439357"/>
              <a:gd name="connsiteY15" fmla="*/ 198514 h 4289533"/>
              <a:gd name="connsiteX16" fmla="*/ 9760315 w 10439357"/>
              <a:gd name="connsiteY16" fmla="*/ 3834342 h 4289533"/>
              <a:gd name="connsiteX17" fmla="*/ 703401 w 10439357"/>
              <a:gd name="connsiteY17" fmla="*/ 3888771 h 4289533"/>
              <a:gd name="connsiteX18" fmla="*/ 659858 w 10439357"/>
              <a:gd name="connsiteY18" fmla="*/ 699257 h 428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39357" h="4289533">
                <a:moveTo>
                  <a:pt x="659858" y="699257"/>
                </a:moveTo>
                <a:cubicBezTo>
                  <a:pt x="739686" y="127757"/>
                  <a:pt x="986429" y="448885"/>
                  <a:pt x="1182372" y="459771"/>
                </a:cubicBezTo>
                <a:cubicBezTo>
                  <a:pt x="1378315" y="470657"/>
                  <a:pt x="1646829" y="762757"/>
                  <a:pt x="1835515" y="764571"/>
                </a:cubicBezTo>
                <a:cubicBezTo>
                  <a:pt x="2024201" y="766385"/>
                  <a:pt x="2127615" y="510571"/>
                  <a:pt x="2314487" y="470657"/>
                </a:cubicBezTo>
                <a:cubicBezTo>
                  <a:pt x="2501359" y="430743"/>
                  <a:pt x="2758987" y="539599"/>
                  <a:pt x="2956744" y="525085"/>
                </a:cubicBezTo>
                <a:cubicBezTo>
                  <a:pt x="3154501" y="510571"/>
                  <a:pt x="3321416" y="370871"/>
                  <a:pt x="3501030" y="383571"/>
                </a:cubicBezTo>
                <a:cubicBezTo>
                  <a:pt x="3680644" y="396271"/>
                  <a:pt x="3831230" y="606728"/>
                  <a:pt x="4034430" y="601285"/>
                </a:cubicBezTo>
                <a:cubicBezTo>
                  <a:pt x="4237630" y="595842"/>
                  <a:pt x="4573273" y="354542"/>
                  <a:pt x="4720230" y="350914"/>
                </a:cubicBezTo>
                <a:cubicBezTo>
                  <a:pt x="4867187" y="347286"/>
                  <a:pt x="4796429" y="594028"/>
                  <a:pt x="4916172" y="579514"/>
                </a:cubicBezTo>
                <a:cubicBezTo>
                  <a:pt x="5035915" y="565000"/>
                  <a:pt x="5333458" y="278342"/>
                  <a:pt x="5438687" y="263828"/>
                </a:cubicBezTo>
                <a:cubicBezTo>
                  <a:pt x="5543916" y="249314"/>
                  <a:pt x="5442316" y="499685"/>
                  <a:pt x="5547544" y="492428"/>
                </a:cubicBezTo>
                <a:cubicBezTo>
                  <a:pt x="5652772" y="485171"/>
                  <a:pt x="5810615" y="271085"/>
                  <a:pt x="6070058" y="220285"/>
                </a:cubicBezTo>
                <a:cubicBezTo>
                  <a:pt x="6329501" y="169485"/>
                  <a:pt x="6699615" y="194885"/>
                  <a:pt x="7104201" y="187628"/>
                </a:cubicBezTo>
                <a:cubicBezTo>
                  <a:pt x="7508787" y="180371"/>
                  <a:pt x="8140158" y="133199"/>
                  <a:pt x="8497572" y="176742"/>
                </a:cubicBezTo>
                <a:cubicBezTo>
                  <a:pt x="8854986" y="220285"/>
                  <a:pt x="9043673" y="445256"/>
                  <a:pt x="9248687" y="448885"/>
                </a:cubicBezTo>
                <a:cubicBezTo>
                  <a:pt x="9453701" y="452514"/>
                  <a:pt x="9642387" y="-365729"/>
                  <a:pt x="9727658" y="198514"/>
                </a:cubicBezTo>
                <a:cubicBezTo>
                  <a:pt x="9812929" y="762757"/>
                  <a:pt x="11264358" y="3219299"/>
                  <a:pt x="9760315" y="3834342"/>
                </a:cubicBezTo>
                <a:cubicBezTo>
                  <a:pt x="8256272" y="4449385"/>
                  <a:pt x="2218329" y="4414914"/>
                  <a:pt x="703401" y="3888771"/>
                </a:cubicBezTo>
                <a:cubicBezTo>
                  <a:pt x="-811527" y="3362628"/>
                  <a:pt x="580030" y="1270757"/>
                  <a:pt x="659858" y="699257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019092" y="2473693"/>
            <a:ext cx="3090935" cy="1515831"/>
            <a:chOff x="4139952" y="692696"/>
            <a:chExt cx="3090935" cy="1515831"/>
          </a:xfrm>
        </p:grpSpPr>
        <p:sp>
          <p:nvSpPr>
            <p:cNvPr id="2" name="Трапеция 1"/>
            <p:cNvSpPr/>
            <p:nvPr/>
          </p:nvSpPr>
          <p:spPr>
            <a:xfrm rot="10800000">
              <a:off x="5076055" y="692696"/>
              <a:ext cx="2016224" cy="1296144"/>
            </a:xfrm>
            <a:prstGeom prst="trapezoid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139952" y="1268760"/>
              <a:ext cx="3090935" cy="939767"/>
            </a:xfrm>
            <a:custGeom>
              <a:avLst/>
              <a:gdLst>
                <a:gd name="connsiteX0" fmla="*/ 0 w 3090935"/>
                <a:gd name="connsiteY0" fmla="*/ 860202 h 939767"/>
                <a:gd name="connsiteX1" fmla="*/ 696686 w 3090935"/>
                <a:gd name="connsiteY1" fmla="*/ 533631 h 939767"/>
                <a:gd name="connsiteX2" fmla="*/ 1099457 w 3090935"/>
                <a:gd name="connsiteY2" fmla="*/ 294145 h 939767"/>
                <a:gd name="connsiteX3" fmla="*/ 1621971 w 3090935"/>
                <a:gd name="connsiteY3" fmla="*/ 207059 h 939767"/>
                <a:gd name="connsiteX4" fmla="*/ 2090057 w 3090935"/>
                <a:gd name="connsiteY4" fmla="*/ 231 h 939767"/>
                <a:gd name="connsiteX5" fmla="*/ 2667000 w 3090935"/>
                <a:gd name="connsiteY5" fmla="*/ 250602 h 939767"/>
                <a:gd name="connsiteX6" fmla="*/ 2939143 w 3090935"/>
                <a:gd name="connsiteY6" fmla="*/ 479202 h 939767"/>
                <a:gd name="connsiteX7" fmla="*/ 2841171 w 3090935"/>
                <a:gd name="connsiteY7" fmla="*/ 914631 h 939767"/>
                <a:gd name="connsiteX8" fmla="*/ 65314 w 3090935"/>
                <a:gd name="connsiteY8" fmla="*/ 849316 h 93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0935" h="939767">
                  <a:moveTo>
                    <a:pt x="0" y="860202"/>
                  </a:moveTo>
                  <a:cubicBezTo>
                    <a:pt x="256721" y="744088"/>
                    <a:pt x="513443" y="627974"/>
                    <a:pt x="696686" y="533631"/>
                  </a:cubicBezTo>
                  <a:cubicBezTo>
                    <a:pt x="879929" y="439288"/>
                    <a:pt x="945243" y="348574"/>
                    <a:pt x="1099457" y="294145"/>
                  </a:cubicBezTo>
                  <a:cubicBezTo>
                    <a:pt x="1253671" y="239716"/>
                    <a:pt x="1456871" y="256045"/>
                    <a:pt x="1621971" y="207059"/>
                  </a:cubicBezTo>
                  <a:cubicBezTo>
                    <a:pt x="1787071" y="158073"/>
                    <a:pt x="1915886" y="-7026"/>
                    <a:pt x="2090057" y="231"/>
                  </a:cubicBezTo>
                  <a:cubicBezTo>
                    <a:pt x="2264228" y="7488"/>
                    <a:pt x="2525486" y="170774"/>
                    <a:pt x="2667000" y="250602"/>
                  </a:cubicBezTo>
                  <a:cubicBezTo>
                    <a:pt x="2808514" y="330430"/>
                    <a:pt x="2910115" y="368530"/>
                    <a:pt x="2939143" y="479202"/>
                  </a:cubicBezTo>
                  <a:cubicBezTo>
                    <a:pt x="2968172" y="589873"/>
                    <a:pt x="3320142" y="852945"/>
                    <a:pt x="2841171" y="914631"/>
                  </a:cubicBezTo>
                  <a:cubicBezTo>
                    <a:pt x="2362200" y="976317"/>
                    <a:pt x="1213757" y="912816"/>
                    <a:pt x="65314" y="849316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076055" y="3011494"/>
            <a:ext cx="4067945" cy="50405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1772816"/>
            <a:ext cx="1296144" cy="123867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596336" y="548680"/>
            <a:ext cx="1296143" cy="1224136"/>
          </a:xfrm>
          <a:prstGeom prst="triangle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285391" y="332656"/>
            <a:ext cx="2687451" cy="144016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30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889653" y="2181572"/>
            <a:ext cx="10718301" cy="5186829"/>
          </a:xfrm>
          <a:custGeom>
            <a:avLst/>
            <a:gdLst>
              <a:gd name="connsiteX0" fmla="*/ 846110 w 10718301"/>
              <a:gd name="connsiteY0" fmla="*/ 1214771 h 5186829"/>
              <a:gd name="connsiteX1" fmla="*/ 1248882 w 10718301"/>
              <a:gd name="connsiteY1" fmla="*/ 833771 h 5186829"/>
              <a:gd name="connsiteX2" fmla="*/ 2087082 w 10718301"/>
              <a:gd name="connsiteY2" fmla="*/ 1084142 h 5186829"/>
              <a:gd name="connsiteX3" fmla="*/ 3110339 w 10718301"/>
              <a:gd name="connsiteY3" fmla="*/ 626942 h 5186829"/>
              <a:gd name="connsiteX4" fmla="*/ 4220682 w 10718301"/>
              <a:gd name="connsiteY4" fmla="*/ 1073257 h 5186829"/>
              <a:gd name="connsiteX5" fmla="*/ 5004453 w 10718301"/>
              <a:gd name="connsiteY5" fmla="*/ 616057 h 5186829"/>
              <a:gd name="connsiteX6" fmla="*/ 6201882 w 10718301"/>
              <a:gd name="connsiteY6" fmla="*/ 811999 h 5186829"/>
              <a:gd name="connsiteX7" fmla="*/ 7246910 w 10718301"/>
              <a:gd name="connsiteY7" fmla="*/ 572514 h 5186829"/>
              <a:gd name="connsiteX8" fmla="*/ 8574967 w 10718301"/>
              <a:gd name="connsiteY8" fmla="*/ 626942 h 5186829"/>
              <a:gd name="connsiteX9" fmla="*/ 9489367 w 10718301"/>
              <a:gd name="connsiteY9" fmla="*/ 354799 h 5186829"/>
              <a:gd name="connsiteX10" fmla="*/ 9990110 w 10718301"/>
              <a:gd name="connsiteY10" fmla="*/ 322142 h 5186829"/>
              <a:gd name="connsiteX11" fmla="*/ 10033653 w 10718301"/>
              <a:gd name="connsiteY11" fmla="*/ 4665542 h 5186829"/>
              <a:gd name="connsiteX12" fmla="*/ 867882 w 10718301"/>
              <a:gd name="connsiteY12" fmla="*/ 4709085 h 5186829"/>
              <a:gd name="connsiteX13" fmla="*/ 911424 w 10718301"/>
              <a:gd name="connsiteY13" fmla="*/ 1062371 h 518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18301" h="5186829">
                <a:moveTo>
                  <a:pt x="846110" y="1214771"/>
                </a:moveTo>
                <a:cubicBezTo>
                  <a:pt x="944081" y="1035156"/>
                  <a:pt x="1042053" y="855542"/>
                  <a:pt x="1248882" y="833771"/>
                </a:cubicBezTo>
                <a:cubicBezTo>
                  <a:pt x="1455711" y="812000"/>
                  <a:pt x="1776839" y="1118613"/>
                  <a:pt x="2087082" y="1084142"/>
                </a:cubicBezTo>
                <a:cubicBezTo>
                  <a:pt x="2397325" y="1049670"/>
                  <a:pt x="2754739" y="628756"/>
                  <a:pt x="3110339" y="626942"/>
                </a:cubicBezTo>
                <a:cubicBezTo>
                  <a:pt x="3465939" y="625128"/>
                  <a:pt x="3904996" y="1075071"/>
                  <a:pt x="4220682" y="1073257"/>
                </a:cubicBezTo>
                <a:cubicBezTo>
                  <a:pt x="4536368" y="1071443"/>
                  <a:pt x="4674253" y="659600"/>
                  <a:pt x="5004453" y="616057"/>
                </a:cubicBezTo>
                <a:cubicBezTo>
                  <a:pt x="5334653" y="572514"/>
                  <a:pt x="5828139" y="819256"/>
                  <a:pt x="6201882" y="811999"/>
                </a:cubicBezTo>
                <a:cubicBezTo>
                  <a:pt x="6575625" y="804742"/>
                  <a:pt x="6851396" y="603357"/>
                  <a:pt x="7246910" y="572514"/>
                </a:cubicBezTo>
                <a:cubicBezTo>
                  <a:pt x="7642424" y="541671"/>
                  <a:pt x="8201224" y="663228"/>
                  <a:pt x="8574967" y="626942"/>
                </a:cubicBezTo>
                <a:cubicBezTo>
                  <a:pt x="8948710" y="590656"/>
                  <a:pt x="9253510" y="405599"/>
                  <a:pt x="9489367" y="354799"/>
                </a:cubicBezTo>
                <a:cubicBezTo>
                  <a:pt x="9725224" y="303999"/>
                  <a:pt x="9899396" y="-396315"/>
                  <a:pt x="9990110" y="322142"/>
                </a:cubicBezTo>
                <a:cubicBezTo>
                  <a:pt x="10080824" y="1040599"/>
                  <a:pt x="11554024" y="3934385"/>
                  <a:pt x="10033653" y="4665542"/>
                </a:cubicBezTo>
                <a:cubicBezTo>
                  <a:pt x="8513282" y="5396699"/>
                  <a:pt x="2388254" y="5309614"/>
                  <a:pt x="867882" y="4709085"/>
                </a:cubicBezTo>
                <a:cubicBezTo>
                  <a:pt x="-652490" y="4108556"/>
                  <a:pt x="129467" y="2585463"/>
                  <a:pt x="911424" y="1062371"/>
                </a:cubicBezTo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469497" y="2214199"/>
            <a:ext cx="3043943" cy="1833613"/>
            <a:chOff x="4336369" y="260648"/>
            <a:chExt cx="3043943" cy="1833613"/>
          </a:xfrm>
        </p:grpSpPr>
        <p:sp>
          <p:nvSpPr>
            <p:cNvPr id="4" name="Трапеция 3"/>
            <p:cNvSpPr/>
            <p:nvPr/>
          </p:nvSpPr>
          <p:spPr>
            <a:xfrm rot="10800000">
              <a:off x="5220072" y="260648"/>
              <a:ext cx="2160240" cy="1512168"/>
            </a:xfrm>
            <a:prstGeom prst="trapezoid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336369" y="1016731"/>
              <a:ext cx="3033495" cy="1077530"/>
            </a:xfrm>
            <a:custGeom>
              <a:avLst/>
              <a:gdLst>
                <a:gd name="connsiteX0" fmla="*/ 26846 w 3033495"/>
                <a:gd name="connsiteY0" fmla="*/ 591766 h 1077530"/>
                <a:gd name="connsiteX1" fmla="*/ 707071 w 3033495"/>
                <a:gd name="connsiteY1" fmla="*/ 413346 h 1077530"/>
                <a:gd name="connsiteX2" fmla="*/ 1231178 w 3033495"/>
                <a:gd name="connsiteY2" fmla="*/ 223776 h 1077530"/>
                <a:gd name="connsiteX3" fmla="*/ 1788739 w 3033495"/>
                <a:gd name="connsiteY3" fmla="*/ 751 h 1077530"/>
                <a:gd name="connsiteX4" fmla="*/ 2480115 w 3033495"/>
                <a:gd name="connsiteY4" fmla="*/ 168020 h 1077530"/>
                <a:gd name="connsiteX5" fmla="*/ 3015373 w 3033495"/>
                <a:gd name="connsiteY5" fmla="*/ 591766 h 1077530"/>
                <a:gd name="connsiteX6" fmla="*/ 2792349 w 3033495"/>
                <a:gd name="connsiteY6" fmla="*/ 948605 h 1077530"/>
                <a:gd name="connsiteX7" fmla="*/ 1699529 w 3033495"/>
                <a:gd name="connsiteY7" fmla="*/ 1060117 h 1077530"/>
                <a:gd name="connsiteX8" fmla="*/ 26846 w 3033495"/>
                <a:gd name="connsiteY8" fmla="*/ 591766 h 107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3495" h="1077530">
                  <a:moveTo>
                    <a:pt x="26846" y="591766"/>
                  </a:moveTo>
                  <a:cubicBezTo>
                    <a:pt x="-138564" y="483971"/>
                    <a:pt x="506349" y="474678"/>
                    <a:pt x="707071" y="413346"/>
                  </a:cubicBezTo>
                  <a:cubicBezTo>
                    <a:pt x="907793" y="352014"/>
                    <a:pt x="1050900" y="292542"/>
                    <a:pt x="1231178" y="223776"/>
                  </a:cubicBezTo>
                  <a:cubicBezTo>
                    <a:pt x="1411456" y="155010"/>
                    <a:pt x="1580583" y="10044"/>
                    <a:pt x="1788739" y="751"/>
                  </a:cubicBezTo>
                  <a:cubicBezTo>
                    <a:pt x="1996895" y="-8542"/>
                    <a:pt x="2275676" y="69518"/>
                    <a:pt x="2480115" y="168020"/>
                  </a:cubicBezTo>
                  <a:cubicBezTo>
                    <a:pt x="2684554" y="266522"/>
                    <a:pt x="2963334" y="461669"/>
                    <a:pt x="3015373" y="591766"/>
                  </a:cubicBezTo>
                  <a:cubicBezTo>
                    <a:pt x="3067412" y="721863"/>
                    <a:pt x="3011656" y="870547"/>
                    <a:pt x="2792349" y="948605"/>
                  </a:cubicBezTo>
                  <a:cubicBezTo>
                    <a:pt x="2573042" y="1026664"/>
                    <a:pt x="2160446" y="1115873"/>
                    <a:pt x="1699529" y="1060117"/>
                  </a:cubicBezTo>
                  <a:cubicBezTo>
                    <a:pt x="1238612" y="1004361"/>
                    <a:pt x="192256" y="699561"/>
                    <a:pt x="26846" y="591766"/>
                  </a:cubicBezTo>
                  <a:close/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740352" y="1746146"/>
            <a:ext cx="1224136" cy="12241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6937098" y="1189368"/>
            <a:ext cx="426623" cy="398718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740352" y="666026"/>
            <a:ext cx="1224136" cy="1080120"/>
          </a:xfrm>
          <a:prstGeom prst="triangle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046887" y="1896549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7597" y="1258242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-828600" y="3356992"/>
            <a:ext cx="10544721" cy="3979397"/>
          </a:xfrm>
          <a:custGeom>
            <a:avLst/>
            <a:gdLst>
              <a:gd name="connsiteX0" fmla="*/ 829123 w 10544721"/>
              <a:gd name="connsiteY0" fmla="*/ 769455 h 3979397"/>
              <a:gd name="connsiteX1" fmla="*/ 1525808 w 10544721"/>
              <a:gd name="connsiteY1" fmla="*/ 148969 h 3979397"/>
              <a:gd name="connsiteX2" fmla="*/ 2287808 w 10544721"/>
              <a:gd name="connsiteY2" fmla="*/ 431998 h 3979397"/>
              <a:gd name="connsiteX3" fmla="*/ 3017151 w 10544721"/>
              <a:gd name="connsiteY3" fmla="*/ 148969 h 3979397"/>
              <a:gd name="connsiteX4" fmla="*/ 4584694 w 10544721"/>
              <a:gd name="connsiteY4" fmla="*/ 29226 h 3979397"/>
              <a:gd name="connsiteX5" fmla="*/ 6010723 w 10544721"/>
              <a:gd name="connsiteY5" fmla="*/ 693255 h 3979397"/>
              <a:gd name="connsiteX6" fmla="*/ 6827151 w 10544721"/>
              <a:gd name="connsiteY6" fmla="*/ 83655 h 3979397"/>
              <a:gd name="connsiteX7" fmla="*/ 8438237 w 10544721"/>
              <a:gd name="connsiteY7" fmla="*/ 159855 h 3979397"/>
              <a:gd name="connsiteX8" fmla="*/ 9526808 w 10544721"/>
              <a:gd name="connsiteY8" fmla="*/ 519084 h 3979397"/>
              <a:gd name="connsiteX9" fmla="*/ 9907808 w 10544721"/>
              <a:gd name="connsiteY9" fmla="*/ 780341 h 3979397"/>
              <a:gd name="connsiteX10" fmla="*/ 9842494 w 10544721"/>
              <a:gd name="connsiteY10" fmla="*/ 3523541 h 3979397"/>
              <a:gd name="connsiteX11" fmla="*/ 829123 w 10544721"/>
              <a:gd name="connsiteY11" fmla="*/ 3686826 h 3979397"/>
              <a:gd name="connsiteX12" fmla="*/ 948865 w 10544721"/>
              <a:gd name="connsiteY12" fmla="*/ 606169 h 397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44721" h="3979397">
                <a:moveTo>
                  <a:pt x="829123" y="769455"/>
                </a:moveTo>
                <a:cubicBezTo>
                  <a:pt x="1055908" y="487333"/>
                  <a:pt x="1282694" y="205212"/>
                  <a:pt x="1525808" y="148969"/>
                </a:cubicBezTo>
                <a:cubicBezTo>
                  <a:pt x="1768922" y="92726"/>
                  <a:pt x="2039251" y="431998"/>
                  <a:pt x="2287808" y="431998"/>
                </a:cubicBezTo>
                <a:cubicBezTo>
                  <a:pt x="2536365" y="431998"/>
                  <a:pt x="2634337" y="216098"/>
                  <a:pt x="3017151" y="148969"/>
                </a:cubicBezTo>
                <a:cubicBezTo>
                  <a:pt x="3399965" y="81840"/>
                  <a:pt x="4085765" y="-61488"/>
                  <a:pt x="4584694" y="29226"/>
                </a:cubicBezTo>
                <a:cubicBezTo>
                  <a:pt x="5083623" y="119940"/>
                  <a:pt x="5636980" y="684184"/>
                  <a:pt x="6010723" y="693255"/>
                </a:cubicBezTo>
                <a:cubicBezTo>
                  <a:pt x="6384466" y="702326"/>
                  <a:pt x="6422565" y="172555"/>
                  <a:pt x="6827151" y="83655"/>
                </a:cubicBezTo>
                <a:cubicBezTo>
                  <a:pt x="7231737" y="-5245"/>
                  <a:pt x="7988294" y="87284"/>
                  <a:pt x="8438237" y="159855"/>
                </a:cubicBezTo>
                <a:cubicBezTo>
                  <a:pt x="8888180" y="232426"/>
                  <a:pt x="9281880" y="415670"/>
                  <a:pt x="9526808" y="519084"/>
                </a:cubicBezTo>
                <a:cubicBezTo>
                  <a:pt x="9771736" y="622498"/>
                  <a:pt x="9855194" y="279598"/>
                  <a:pt x="9907808" y="780341"/>
                </a:cubicBezTo>
                <a:cubicBezTo>
                  <a:pt x="9960422" y="1281084"/>
                  <a:pt x="11355608" y="3039127"/>
                  <a:pt x="9842494" y="3523541"/>
                </a:cubicBezTo>
                <a:cubicBezTo>
                  <a:pt x="8329380" y="4007955"/>
                  <a:pt x="2311394" y="4173055"/>
                  <a:pt x="829123" y="3686826"/>
                </a:cubicBezTo>
                <a:cubicBezTo>
                  <a:pt x="-653148" y="3200597"/>
                  <a:pt x="147858" y="1903383"/>
                  <a:pt x="948865" y="606169"/>
                </a:cubicBezTo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347864" y="2622085"/>
            <a:ext cx="3659071" cy="2025399"/>
            <a:chOff x="4716016" y="887814"/>
            <a:chExt cx="3659071" cy="2025399"/>
          </a:xfrm>
        </p:grpSpPr>
        <p:sp>
          <p:nvSpPr>
            <p:cNvPr id="4" name="Трапеция 3"/>
            <p:cNvSpPr/>
            <p:nvPr/>
          </p:nvSpPr>
          <p:spPr>
            <a:xfrm rot="10800000">
              <a:off x="5364088" y="887814"/>
              <a:ext cx="2824088" cy="1440160"/>
            </a:xfrm>
            <a:prstGeom prst="trapezoid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716016" y="1607894"/>
              <a:ext cx="3659071" cy="1305319"/>
            </a:xfrm>
            <a:custGeom>
              <a:avLst/>
              <a:gdLst>
                <a:gd name="connsiteX0" fmla="*/ 156117 w 3659071"/>
                <a:gd name="connsiteY0" fmla="*/ 669183 h 1305319"/>
                <a:gd name="connsiteX1" fmla="*/ 1070517 w 3659071"/>
                <a:gd name="connsiteY1" fmla="*/ 245437 h 1305319"/>
                <a:gd name="connsiteX2" fmla="*/ 1929161 w 3659071"/>
                <a:gd name="connsiteY2" fmla="*/ 111622 h 1305319"/>
                <a:gd name="connsiteX3" fmla="*/ 2397513 w 3659071"/>
                <a:gd name="connsiteY3" fmla="*/ 44715 h 1305319"/>
                <a:gd name="connsiteX4" fmla="*/ 3178098 w 3659071"/>
                <a:gd name="connsiteY4" fmla="*/ 44715 h 1305319"/>
                <a:gd name="connsiteX5" fmla="*/ 3579542 w 3659071"/>
                <a:gd name="connsiteY5" fmla="*/ 613427 h 1305319"/>
                <a:gd name="connsiteX6" fmla="*/ 3278459 w 3659071"/>
                <a:gd name="connsiteY6" fmla="*/ 1304803 h 1305319"/>
                <a:gd name="connsiteX7" fmla="*/ 0 w 3659071"/>
                <a:gd name="connsiteY7" fmla="*/ 702637 h 130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9071" h="1305319">
                  <a:moveTo>
                    <a:pt x="156117" y="669183"/>
                  </a:moveTo>
                  <a:cubicBezTo>
                    <a:pt x="465563" y="503773"/>
                    <a:pt x="775010" y="338364"/>
                    <a:pt x="1070517" y="245437"/>
                  </a:cubicBezTo>
                  <a:cubicBezTo>
                    <a:pt x="1366024" y="152510"/>
                    <a:pt x="1929161" y="111622"/>
                    <a:pt x="1929161" y="111622"/>
                  </a:cubicBezTo>
                  <a:cubicBezTo>
                    <a:pt x="2150327" y="78168"/>
                    <a:pt x="2189357" y="55866"/>
                    <a:pt x="2397513" y="44715"/>
                  </a:cubicBezTo>
                  <a:cubicBezTo>
                    <a:pt x="2605669" y="33564"/>
                    <a:pt x="2981093" y="-50070"/>
                    <a:pt x="3178098" y="44715"/>
                  </a:cubicBezTo>
                  <a:cubicBezTo>
                    <a:pt x="3375103" y="139500"/>
                    <a:pt x="3562815" y="403412"/>
                    <a:pt x="3579542" y="613427"/>
                  </a:cubicBezTo>
                  <a:cubicBezTo>
                    <a:pt x="3596269" y="823442"/>
                    <a:pt x="3875049" y="1289935"/>
                    <a:pt x="3278459" y="1304803"/>
                  </a:cubicBezTo>
                  <a:cubicBezTo>
                    <a:pt x="2681869" y="1319671"/>
                    <a:pt x="1340934" y="1011154"/>
                    <a:pt x="0" y="702637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932040" y="1313473"/>
            <a:ext cx="11418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6917624" y="1744829"/>
            <a:ext cx="621546" cy="377991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80354" y="1844824"/>
            <a:ext cx="1684133" cy="151216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315343" y="728700"/>
            <a:ext cx="1598254" cy="1116124"/>
          </a:xfrm>
          <a:prstGeom prst="triangle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1231164"/>
            <a:ext cx="7441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297384">
            <a:off x="5859894" y="3490769"/>
            <a:ext cx="20162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951530">
            <a:off x="5536196" y="2765976"/>
            <a:ext cx="20162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3976">
            <a:off x="5887866" y="2351956"/>
            <a:ext cx="20162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0756774">
            <a:off x="5811911" y="1728067"/>
            <a:ext cx="20162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5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210" y="836712"/>
            <a:ext cx="6860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Автоматизация звука л  в слогах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232" y="1708112"/>
            <a:ext cx="453784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Ала-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оло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элэ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Оло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улу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-ала</a:t>
            </a:r>
          </a:p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Ылы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оло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-ало</a:t>
            </a:r>
          </a:p>
          <a:p>
            <a:pPr algn="ctr"/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Ал-ал-ал</a:t>
            </a: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Ол-ол-ол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Ул-ул-ул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1496" y="1556792"/>
            <a:ext cx="33097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ла-гла-гла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Пла-пла-пла</a:t>
            </a:r>
            <a:endParaRPr lang="ru-RU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Дла-дла-дла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Фла-фла-фла</a:t>
            </a:r>
            <a:endParaRPr lang="ru-RU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3189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6147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82052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88133"/>
            <a:ext cx="8136904" cy="63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0546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8640"/>
            <a:ext cx="5400600" cy="65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8624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71506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1204"/>
            <a:ext cx="9144000" cy="34955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500042"/>
            <a:ext cx="8643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Составь последовательность картинок со звуком 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2976412">
            <a:off x="3619548" y="5802471"/>
            <a:ext cx="714380" cy="642942"/>
            <a:chOff x="6072198" y="5643578"/>
            <a:chExt cx="714380" cy="642942"/>
          </a:xfrm>
        </p:grpSpPr>
        <p:sp>
          <p:nvSpPr>
            <p:cNvPr id="4" name="Пятиугольник 3"/>
            <p:cNvSpPr/>
            <p:nvPr/>
          </p:nvSpPr>
          <p:spPr>
            <a:xfrm rot="192861">
              <a:off x="6143636" y="5715016"/>
              <a:ext cx="642942" cy="500066"/>
            </a:xfrm>
            <a:prstGeom prst="homePlate">
              <a:avLst>
                <a:gd name="adj" fmla="val 2516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6072198" y="5643578"/>
              <a:ext cx="285752" cy="642942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олилиния 7"/>
          <p:cNvSpPr/>
          <p:nvPr/>
        </p:nvSpPr>
        <p:spPr>
          <a:xfrm>
            <a:off x="2786050" y="5572140"/>
            <a:ext cx="214314" cy="1060024"/>
          </a:xfrm>
          <a:custGeom>
            <a:avLst/>
            <a:gdLst>
              <a:gd name="connsiteX0" fmla="*/ 159926 w 312326"/>
              <a:gd name="connsiteY0" fmla="*/ 741304 h 765763"/>
              <a:gd name="connsiteX1" fmla="*/ 13170 w 312326"/>
              <a:gd name="connsiteY1" fmla="*/ 504237 h 765763"/>
              <a:gd name="connsiteX2" fmla="*/ 80904 w 312326"/>
              <a:gd name="connsiteY2" fmla="*/ 63970 h 765763"/>
              <a:gd name="connsiteX3" fmla="*/ 261526 w 312326"/>
              <a:gd name="connsiteY3" fmla="*/ 120415 h 765763"/>
              <a:gd name="connsiteX4" fmla="*/ 295393 w 312326"/>
              <a:gd name="connsiteY4" fmla="*/ 650993 h 765763"/>
              <a:gd name="connsiteX5" fmla="*/ 159926 w 312326"/>
              <a:gd name="connsiteY5" fmla="*/ 741304 h 7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26" h="765763">
                <a:moveTo>
                  <a:pt x="159926" y="741304"/>
                </a:moveTo>
                <a:cubicBezTo>
                  <a:pt x="112889" y="716845"/>
                  <a:pt x="26340" y="617126"/>
                  <a:pt x="13170" y="504237"/>
                </a:cubicBezTo>
                <a:cubicBezTo>
                  <a:pt x="0" y="391348"/>
                  <a:pt x="39511" y="127940"/>
                  <a:pt x="80904" y="63970"/>
                </a:cubicBezTo>
                <a:cubicBezTo>
                  <a:pt x="122297" y="0"/>
                  <a:pt x="225778" y="22578"/>
                  <a:pt x="261526" y="120415"/>
                </a:cubicBezTo>
                <a:cubicBezTo>
                  <a:pt x="297274" y="218252"/>
                  <a:pt x="312326" y="551274"/>
                  <a:pt x="295393" y="650993"/>
                </a:cubicBezTo>
                <a:cubicBezTo>
                  <a:pt x="278460" y="750712"/>
                  <a:pt x="206963" y="765763"/>
                  <a:pt x="159926" y="74130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 rot="21446089">
            <a:off x="1071538" y="5715016"/>
            <a:ext cx="1285884" cy="785818"/>
            <a:chOff x="3183467" y="5554133"/>
            <a:chExt cx="2174351" cy="1018139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4429124" y="5572140"/>
              <a:ext cx="928694" cy="1000132"/>
            </a:xfrm>
            <a:prstGeom prst="triangle">
              <a:avLst/>
            </a:prstGeom>
            <a:gradFill>
              <a:gsLst>
                <a:gs pos="0">
                  <a:srgbClr val="FFC0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183467" y="5554133"/>
              <a:ext cx="1715911" cy="993423"/>
            </a:xfrm>
            <a:custGeom>
              <a:avLst/>
              <a:gdLst>
                <a:gd name="connsiteX0" fmla="*/ 1715911 w 1715911"/>
                <a:gd name="connsiteY0" fmla="*/ 45156 h 993423"/>
                <a:gd name="connsiteX1" fmla="*/ 1625600 w 1715911"/>
                <a:gd name="connsiteY1" fmla="*/ 45156 h 993423"/>
                <a:gd name="connsiteX2" fmla="*/ 474133 w 1715911"/>
                <a:gd name="connsiteY2" fmla="*/ 0 h 993423"/>
                <a:gd name="connsiteX3" fmla="*/ 0 w 1715911"/>
                <a:gd name="connsiteY3" fmla="*/ 936978 h 993423"/>
                <a:gd name="connsiteX4" fmla="*/ 1275644 w 1715911"/>
                <a:gd name="connsiteY4" fmla="*/ 993423 h 993423"/>
                <a:gd name="connsiteX5" fmla="*/ 1715911 w 1715911"/>
                <a:gd name="connsiteY5" fmla="*/ 45156 h 9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5911" h="993423">
                  <a:moveTo>
                    <a:pt x="1715911" y="45156"/>
                  </a:moveTo>
                  <a:lnTo>
                    <a:pt x="1625600" y="45156"/>
                  </a:lnTo>
                  <a:lnTo>
                    <a:pt x="474133" y="0"/>
                  </a:lnTo>
                  <a:lnTo>
                    <a:pt x="0" y="936978"/>
                  </a:lnTo>
                  <a:lnTo>
                    <a:pt x="1275644" y="993423"/>
                  </a:lnTo>
                  <a:lnTo>
                    <a:pt x="1715911" y="45156"/>
                  </a:lnTo>
                  <a:close/>
                </a:path>
              </a:pathLst>
            </a:cu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181266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0419_161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835"/>
            <a:ext cx="6107917" cy="3857628"/>
          </a:xfrm>
          <a:prstGeom prst="rect">
            <a:avLst/>
          </a:prstGeom>
        </p:spPr>
      </p:pic>
      <p:pic>
        <p:nvPicPr>
          <p:cNvPr id="5" name="Рисунок 4" descr="IMG_20180405_161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0504"/>
            <a:ext cx="4572000" cy="2857496"/>
          </a:xfrm>
          <a:prstGeom prst="rect">
            <a:avLst/>
          </a:prstGeom>
        </p:spPr>
      </p:pic>
      <p:pic>
        <p:nvPicPr>
          <p:cNvPr id="6" name="Рисунок 5" descr="IMG_20180405_162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5" y="4000505"/>
            <a:ext cx="4000495" cy="2857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43636" y="428604"/>
            <a:ext cx="30003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Логопедические занятия способствуют постепенному развитию всех компонентов речи и подготовке к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школе.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dDpvS54S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16" y="0"/>
            <a:ext cx="48577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857288" y="2571744"/>
            <a:ext cx="52648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лишний 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8109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2852936"/>
            <a:ext cx="7056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в автоматизации!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392" y="4607262"/>
            <a:ext cx="2775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Звука 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01338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0130_15571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2995" y="3214686"/>
            <a:ext cx="5461005" cy="3643314"/>
          </a:xfrm>
          <a:prstGeom prst="rect">
            <a:avLst/>
          </a:prstGeom>
        </p:spPr>
      </p:pic>
      <p:pic>
        <p:nvPicPr>
          <p:cNvPr id="5" name="Рисунок 4" descr="IMG_20180130_16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5714997" cy="3214686"/>
          </a:xfrm>
          <a:prstGeom prst="rect">
            <a:avLst/>
          </a:prstGeom>
        </p:spPr>
      </p:pic>
      <p:pic>
        <p:nvPicPr>
          <p:cNvPr id="7" name="Рисунок 6" descr="IMG_20180212_120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94104"/>
            <a:ext cx="3563887" cy="35638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43570" y="357166"/>
            <a:ext cx="35004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 из главных задач логопеда - поиск и разработка  новых, более эффективных методов и приёмов работы с детьми.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с телефона осень2016-зима2017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375421"/>
            <a:ext cx="4643438" cy="3482579"/>
          </a:xfrm>
          <a:prstGeom prst="rect">
            <a:avLst/>
          </a:prstGeom>
        </p:spPr>
      </p:pic>
      <p:pic>
        <p:nvPicPr>
          <p:cNvPr id="3" name="Рисунок 2" descr="Оксана фото 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4572000" cy="3500438"/>
          </a:xfrm>
          <a:prstGeom prst="rect">
            <a:avLst/>
          </a:prstGeom>
        </p:spPr>
      </p:pic>
      <p:pic>
        <p:nvPicPr>
          <p:cNvPr id="4" name="Рисунок 3" descr="IMG_20180326_09005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4842639" cy="3357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9058" y="500042"/>
            <a:ext cx="52149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на подгрупповых и индивидуальных логопедических занятиях специально подобранных игр, создаёт максимально благоприятные условия для развития детей.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к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3" name="Рисунок 2" descr="IMG_20180423_172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643314"/>
            <a:ext cx="5214942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571612"/>
            <a:ext cx="7772400" cy="242889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- развивать фонематические процессы;</a:t>
            </a:r>
            <a:br>
              <a:rPr lang="ru-RU" sz="2000" b="1" dirty="0" smtClean="0"/>
            </a:br>
            <a:r>
              <a:rPr lang="ru-RU" sz="2000" b="1" dirty="0" smtClean="0"/>
              <a:t>- мелкую моторику;</a:t>
            </a:r>
            <a:br>
              <a:rPr lang="ru-RU" sz="2000" b="1" dirty="0" smtClean="0"/>
            </a:br>
            <a:r>
              <a:rPr lang="ru-RU" sz="2000" b="1" dirty="0" smtClean="0"/>
              <a:t>- способствуют активизации у детей концентрации внимания, памяти, мышления;</a:t>
            </a:r>
            <a:br>
              <a:rPr lang="ru-RU" sz="2000" b="1" dirty="0" smtClean="0"/>
            </a:br>
            <a:r>
              <a:rPr lang="ru-RU" sz="2000" b="1" dirty="0" smtClean="0"/>
              <a:t>- расширяют словарный запас и кругозор детей;</a:t>
            </a:r>
            <a:br>
              <a:rPr lang="ru-RU" sz="2000" b="1" dirty="0" smtClean="0"/>
            </a:br>
            <a:r>
              <a:rPr lang="ru-RU" sz="2000" b="1" dirty="0" smtClean="0"/>
              <a:t>- увеличивают речевую активность;</a:t>
            </a:r>
            <a:br>
              <a:rPr lang="ru-RU" sz="2000" b="1" dirty="0" smtClean="0"/>
            </a:br>
            <a:r>
              <a:rPr lang="ru-RU" sz="2000" b="1" dirty="0" smtClean="0"/>
              <a:t>- формируют навыки правильной речи.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57166"/>
            <a:ext cx="6417734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j-lt"/>
              </a:rPr>
              <a:t>Информационно–коммуникационные технологии позволяют: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Рисунок 3" descr="IMG_20180423_172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5000628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3511624" cy="2428892"/>
          </a:xfrm>
        </p:spPr>
        <p:txBody>
          <a:bodyPr/>
          <a:lstStyle/>
          <a:p>
            <a:r>
              <a:rPr lang="ru-RU" b="1" dirty="0" smtClean="0"/>
              <a:t>Преимущества использования ИКТ В РАБОТЕ УЧИТЕЛЯ -ЛОГОПЕДА</a:t>
            </a:r>
            <a:endParaRPr lang="ru-RU" b="1" dirty="0"/>
          </a:p>
        </p:txBody>
      </p:sp>
      <p:pic>
        <p:nvPicPr>
          <p:cNvPr id="5" name="Содержимое 4" descr="IMG_20180423_171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4143372" cy="30003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43182"/>
            <a:ext cx="4267200" cy="42148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</a:t>
            </a:r>
            <a:r>
              <a:rPr lang="ru-RU" sz="2400" b="1" dirty="0" smtClean="0"/>
              <a:t>Информационная ёмкость.</a:t>
            </a:r>
          </a:p>
          <a:p>
            <a:r>
              <a:rPr lang="ru-RU" sz="2400" b="1" dirty="0" smtClean="0"/>
              <a:t>2.Компактность.</a:t>
            </a:r>
          </a:p>
          <a:p>
            <a:r>
              <a:rPr lang="ru-RU" sz="2400" b="1" dirty="0" smtClean="0"/>
              <a:t>3.Доступность.</a:t>
            </a:r>
          </a:p>
          <a:p>
            <a:r>
              <a:rPr lang="ru-RU" sz="2400" b="1" dirty="0" smtClean="0"/>
              <a:t>4.Наглядность.</a:t>
            </a:r>
          </a:p>
          <a:p>
            <a:r>
              <a:rPr lang="ru-RU" sz="2400" b="1" dirty="0" smtClean="0"/>
              <a:t>5.Эмоциональная привлекательность.</a:t>
            </a:r>
          </a:p>
          <a:p>
            <a:r>
              <a:rPr lang="ru-RU" sz="2400" b="1" dirty="0" smtClean="0"/>
              <a:t>6.Мобильность.</a:t>
            </a:r>
          </a:p>
          <a:p>
            <a:r>
              <a:rPr lang="ru-RU" sz="2400" b="1" dirty="0" smtClean="0"/>
              <a:t>7.Многофункциональность.</a:t>
            </a:r>
            <a:endParaRPr lang="ru-RU" sz="2400" dirty="0"/>
          </a:p>
        </p:txBody>
      </p:sp>
      <p:pic>
        <p:nvPicPr>
          <p:cNvPr id="6" name="Рисунок 5" descr="IMG_20180423_171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143248"/>
            <a:ext cx="4643438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Приёмы   автоматизации звука </a:t>
            </a: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714752"/>
            <a:ext cx="5000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выполнена учителем–логопедом МБДОУ детского сада № 31 г.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Пензы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Мирошниченко А.А.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автоматизация звука л в слогах, словах и предложениях.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098" y="2708920"/>
            <a:ext cx="8215370" cy="313932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закрепление навыка произношения звука л в слогах, словах , предложениях;</a:t>
            </a:r>
          </a:p>
          <a:p>
            <a:pPr algn="ctr">
              <a:buFontTx/>
              <a:buChar char="-"/>
            </a:pP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развитие фонематического слуха;</a:t>
            </a:r>
          </a:p>
          <a:p>
            <a:pPr algn="ctr"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формирование навыка самоконтроля за собственной речью;</a:t>
            </a:r>
          </a:p>
          <a:p>
            <a:pPr algn="ctr">
              <a:buFontTx/>
              <a:buChar char="-"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внимания, памяти, мышления.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E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362</TotalTime>
  <Words>218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Использование информационно-коммуникационных технологий в логопедической работе с детьми дошкольного возраста</vt:lpstr>
      <vt:lpstr>Слайд 2</vt:lpstr>
      <vt:lpstr>Слайд 3</vt:lpstr>
      <vt:lpstr>Слайд 4</vt:lpstr>
      <vt:lpstr>Слайд 5</vt:lpstr>
      <vt:lpstr>- развивать фонематические процессы; - мелкую моторику; - способствуют активизации у детей концентрации внимания, памяти, мышления; - расширяют словарный запас и кругозор детей; - увеличивают речевую активность; - формируют навыки правильной речи.</vt:lpstr>
      <vt:lpstr>Преимущества использования ИКТ В РАБОТЕ УЧИТЕЛЯ -ЛОГОПЕДА</vt:lpstr>
      <vt:lpstr>Слайд 8</vt:lpstr>
      <vt:lpstr>Цель: автоматизация звука л в слогах, словах и предложениях.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User</cp:lastModifiedBy>
  <cp:revision>36</cp:revision>
  <dcterms:created xsi:type="dcterms:W3CDTF">2018-01-25T17:06:41Z</dcterms:created>
  <dcterms:modified xsi:type="dcterms:W3CDTF">2019-02-01T10:58:13Z</dcterms:modified>
</cp:coreProperties>
</file>